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8.xml" ContentType="application/vnd.openxmlformats-officedocument.presentationml.slide+xml"/>
  <Override PartName="/ppt/slides/slide4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005AE-8B11-4E4B-958F-E9BC7A9C72B6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70BFC-B0B9-4A44-9E9A-DCF7CCE3F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450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005AE-8B11-4E4B-958F-E9BC7A9C72B6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70BFC-B0B9-4A44-9E9A-DCF7CCE3F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016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005AE-8B11-4E4B-958F-E9BC7A9C72B6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70BFC-B0B9-4A44-9E9A-DCF7CCE3F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664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005AE-8B11-4E4B-958F-E9BC7A9C72B6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70BFC-B0B9-4A44-9E9A-DCF7CCE3F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8134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005AE-8B11-4E4B-958F-E9BC7A9C72B6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70BFC-B0B9-4A44-9E9A-DCF7CCE3F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655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005AE-8B11-4E4B-958F-E9BC7A9C72B6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70BFC-B0B9-4A44-9E9A-DCF7CCE3F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037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005AE-8B11-4E4B-958F-E9BC7A9C72B6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70BFC-B0B9-4A44-9E9A-DCF7CCE3F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228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005AE-8B11-4E4B-958F-E9BC7A9C72B6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70BFC-B0B9-4A44-9E9A-DCF7CCE3F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32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005AE-8B11-4E4B-958F-E9BC7A9C72B6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70BFC-B0B9-4A44-9E9A-DCF7CCE3F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696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005AE-8B11-4E4B-958F-E9BC7A9C72B6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70BFC-B0B9-4A44-9E9A-DCF7CCE3F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616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005AE-8B11-4E4B-958F-E9BC7A9C72B6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70BFC-B0B9-4A44-9E9A-DCF7CCE3F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015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D005AE-8B11-4E4B-958F-E9BC7A9C72B6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470BFC-B0B9-4A44-9E9A-DCF7CCE3F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725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Hash-Based Signatures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Lamport-Diffie-Merkle-Winternitz</a:t>
            </a:r>
            <a:endParaRPr lang="en-US" dirty="0" smtClean="0"/>
          </a:p>
          <a:p>
            <a:pPr lvl="1"/>
            <a:r>
              <a:rPr lang="en-US" dirty="0" smtClean="0"/>
              <a:t>Draft-McGrew (Leighton-</a:t>
            </a:r>
            <a:r>
              <a:rPr lang="en-US" dirty="0" err="1" smtClean="0"/>
              <a:t>Micali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Draft-</a:t>
            </a:r>
            <a:r>
              <a:rPr lang="en-US" dirty="0" err="1" smtClean="0"/>
              <a:t>Huelsing</a:t>
            </a:r>
            <a:r>
              <a:rPr lang="en-US" dirty="0" smtClean="0"/>
              <a:t> (XMSS)</a:t>
            </a:r>
          </a:p>
          <a:p>
            <a:r>
              <a:rPr lang="en-US" dirty="0" smtClean="0"/>
              <a:t>SPHINCS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7195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One-Time-Signature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Signing a bit</a:t>
            </a:r>
          </a:p>
          <a:p>
            <a:pPr lvl="1"/>
            <a:r>
              <a:rPr lang="en-US" dirty="0" smtClean="0"/>
              <a:t>Public key: H(</a:t>
            </a:r>
            <a:r>
              <a:rPr lang="en-US" i="1" dirty="0" smtClean="0"/>
              <a:t>s</a:t>
            </a:r>
            <a:r>
              <a:rPr lang="en-US" baseline="-25000" dirty="0" smtClean="0"/>
              <a:t>0</a:t>
            </a:r>
            <a:r>
              <a:rPr lang="en-US" dirty="0" smtClean="0"/>
              <a:t>)||H(</a:t>
            </a:r>
            <a:r>
              <a:rPr lang="en-US" i="1" dirty="0" smtClean="0"/>
              <a:t>s</a:t>
            </a:r>
            <a:r>
              <a:rPr lang="en-US" baseline="-25000" dirty="0" smtClean="0"/>
              <a:t>1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Secret key: </a:t>
            </a:r>
            <a:r>
              <a:rPr lang="en-US" i="1" dirty="0" smtClean="0"/>
              <a:t>s</a:t>
            </a:r>
            <a:r>
              <a:rPr lang="en-US" baseline="-25000" dirty="0" smtClean="0"/>
              <a:t>0</a:t>
            </a:r>
            <a:r>
              <a:rPr lang="en-US" dirty="0" smtClean="0"/>
              <a:t>,</a:t>
            </a:r>
            <a:r>
              <a:rPr lang="en-US" i="1" dirty="0" smtClean="0"/>
              <a:t> s</a:t>
            </a:r>
            <a:r>
              <a:rPr lang="en-US" baseline="-25000" dirty="0" smtClean="0"/>
              <a:t>1</a:t>
            </a:r>
          </a:p>
          <a:p>
            <a:pPr lvl="1"/>
            <a:r>
              <a:rPr lang="en-US" dirty="0" smtClean="0"/>
              <a:t>Signature for 0: </a:t>
            </a:r>
            <a:r>
              <a:rPr lang="en-US" i="1" dirty="0" smtClean="0"/>
              <a:t>s</a:t>
            </a:r>
            <a:r>
              <a:rPr lang="en-US" baseline="-25000" dirty="0" smtClean="0"/>
              <a:t>0</a:t>
            </a:r>
            <a:endParaRPr lang="en-US" dirty="0"/>
          </a:p>
          <a:p>
            <a:pPr lvl="1"/>
            <a:r>
              <a:rPr lang="en-US" dirty="0" smtClean="0"/>
              <a:t>Signature for 1: </a:t>
            </a:r>
            <a:r>
              <a:rPr lang="en-US" i="1" dirty="0" smtClean="0"/>
              <a:t>s</a:t>
            </a:r>
            <a:r>
              <a:rPr lang="en-US" baseline="-25000" dirty="0" smtClean="0"/>
              <a:t>1</a:t>
            </a:r>
          </a:p>
          <a:p>
            <a:endParaRPr lang="en-US" dirty="0" smtClean="0"/>
          </a:p>
          <a:p>
            <a:r>
              <a:rPr lang="en-US" dirty="0" smtClean="0"/>
              <a:t>To sign a message digest, simply concatenate 256 one-bit public keys/ secret keys / signatures</a:t>
            </a:r>
          </a:p>
          <a:p>
            <a:pPr lvl="1"/>
            <a:r>
              <a:rPr lang="en-US" dirty="0" smtClean="0"/>
              <a:t>One for each bit of the digest:</a:t>
            </a:r>
          </a:p>
          <a:p>
            <a:pPr lvl="2"/>
            <a:r>
              <a:rPr lang="en-US" dirty="0" smtClean="0"/>
              <a:t>Public key: </a:t>
            </a:r>
            <a:r>
              <a:rPr lang="en-US" dirty="0" smtClean="0"/>
              <a:t>H(</a:t>
            </a:r>
            <a:r>
              <a:rPr lang="en-US" i="1" dirty="0" smtClean="0"/>
              <a:t>s</a:t>
            </a:r>
            <a:r>
              <a:rPr lang="en-US" baseline="-25000" dirty="0" smtClean="0"/>
              <a:t>0,0</a:t>
            </a:r>
            <a:r>
              <a:rPr lang="en-US" dirty="0" smtClean="0"/>
              <a:t>)||H(</a:t>
            </a:r>
            <a:r>
              <a:rPr lang="en-US" i="1" dirty="0" smtClean="0"/>
              <a:t>s</a:t>
            </a:r>
            <a:r>
              <a:rPr lang="en-US" baseline="-25000" dirty="0" smtClean="0"/>
              <a:t>0,1</a:t>
            </a:r>
            <a:r>
              <a:rPr lang="en-US" dirty="0" smtClean="0"/>
              <a:t>) || H(</a:t>
            </a:r>
            <a:r>
              <a:rPr lang="en-US" i="1" dirty="0" smtClean="0"/>
              <a:t>s</a:t>
            </a:r>
            <a:r>
              <a:rPr lang="en-US" baseline="-25000" dirty="0" smtClean="0"/>
              <a:t>1,0</a:t>
            </a:r>
            <a:r>
              <a:rPr lang="en-US" dirty="0" smtClean="0"/>
              <a:t>)||H(</a:t>
            </a:r>
            <a:r>
              <a:rPr lang="en-US" i="1" dirty="0" smtClean="0"/>
              <a:t>s</a:t>
            </a:r>
            <a:r>
              <a:rPr lang="en-US" baseline="-25000" dirty="0" smtClean="0"/>
              <a:t>1,1</a:t>
            </a:r>
            <a:r>
              <a:rPr lang="en-US" dirty="0" smtClean="0"/>
              <a:t>) || … || H(</a:t>
            </a:r>
            <a:r>
              <a:rPr lang="en-US" i="1" dirty="0" smtClean="0"/>
              <a:t>s</a:t>
            </a:r>
            <a:r>
              <a:rPr lang="en-US" baseline="-25000" dirty="0" smtClean="0"/>
              <a:t>255,0</a:t>
            </a:r>
            <a:r>
              <a:rPr lang="en-US" dirty="0" smtClean="0"/>
              <a:t>)||H(</a:t>
            </a:r>
            <a:r>
              <a:rPr lang="en-US" i="1" dirty="0" smtClean="0"/>
              <a:t>s</a:t>
            </a:r>
            <a:r>
              <a:rPr lang="en-US" baseline="-25000" dirty="0" smtClean="0"/>
              <a:t>255,1</a:t>
            </a:r>
            <a:r>
              <a:rPr lang="en-US" dirty="0" smtClean="0"/>
              <a:t>) </a:t>
            </a:r>
            <a:endParaRPr lang="en-US" dirty="0" smtClean="0"/>
          </a:p>
          <a:p>
            <a:pPr lvl="1"/>
            <a:r>
              <a:rPr lang="en-US" dirty="0" smtClean="0"/>
              <a:t>Note that with a signature on as few as two digests       (e.g. 111…1, 000…0) the adversary can forge any signature. (Hence, One-Time Signature.)	</a:t>
            </a:r>
          </a:p>
        </p:txBody>
      </p:sp>
    </p:spTree>
    <p:extLst>
      <p:ext uri="{BB962C8B-B14F-4D97-AF65-F5344CB8AC3E}">
        <p14:creationId xmlns:p14="http://schemas.microsoft.com/office/powerpoint/2010/main" val="41285919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Improvements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err="1" smtClean="0"/>
              <a:t>Winternitz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Save space with a checksum</a:t>
            </a:r>
          </a:p>
          <a:p>
            <a:pPr lvl="1"/>
            <a:r>
              <a:rPr lang="en-US" dirty="0" smtClean="0"/>
              <a:t>E.g. Only release a secret for bits of the digest that are ones.</a:t>
            </a:r>
          </a:p>
          <a:p>
            <a:pPr lvl="1"/>
            <a:r>
              <a:rPr lang="en-US" dirty="0" smtClean="0"/>
              <a:t>Now an adversary can change ones to zeros, but not vice versa.</a:t>
            </a:r>
          </a:p>
          <a:p>
            <a:pPr lvl="1"/>
            <a:r>
              <a:rPr lang="en-US" dirty="0" smtClean="0"/>
              <a:t>To fix this problem, append to the digest a binary representation of the number of zeroes in the digest.</a:t>
            </a:r>
          </a:p>
          <a:p>
            <a:pPr lvl="1"/>
            <a:r>
              <a:rPr lang="en-US" dirty="0" smtClean="0"/>
              <a:t>Now the public key size goes from 2</a:t>
            </a:r>
            <a:r>
              <a:rPr lang="en-US" i="1" dirty="0" smtClean="0"/>
              <a:t>n</a:t>
            </a:r>
            <a:r>
              <a:rPr lang="en-US" dirty="0" smtClean="0"/>
              <a:t> hashes to </a:t>
            </a:r>
            <a:r>
              <a:rPr lang="en-US" i="1" dirty="0" smtClean="0"/>
              <a:t>n</a:t>
            </a:r>
            <a:r>
              <a:rPr lang="en-US" dirty="0" smtClean="0"/>
              <a:t> + log </a:t>
            </a:r>
            <a:r>
              <a:rPr lang="en-US" i="1" dirty="0" smtClean="0"/>
              <a:t>n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Use a hash chain to go from binary representation  of the digest to base </a:t>
            </a:r>
            <a:r>
              <a:rPr lang="en-US" i="1" dirty="0" smtClean="0"/>
              <a:t>w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Public key for each digit is a secret hashed </a:t>
            </a:r>
            <a:r>
              <a:rPr lang="en-US" i="1" dirty="0" smtClean="0"/>
              <a:t>w</a:t>
            </a:r>
            <a:r>
              <a:rPr lang="en-US" dirty="0" smtClean="0"/>
              <a:t> times. </a:t>
            </a:r>
          </a:p>
          <a:p>
            <a:pPr lvl="1"/>
            <a:r>
              <a:rPr lang="en-US" dirty="0" smtClean="0"/>
              <a:t>To sign a digit, </a:t>
            </a:r>
            <a:r>
              <a:rPr lang="en-US" i="1" dirty="0" smtClean="0"/>
              <a:t>d</a:t>
            </a:r>
            <a:r>
              <a:rPr lang="en-US" dirty="0" smtClean="0"/>
              <a:t>, release the secret hashed </a:t>
            </a:r>
            <a:r>
              <a:rPr lang="en-US" i="1" dirty="0" smtClean="0"/>
              <a:t>w</a:t>
            </a:r>
            <a:r>
              <a:rPr lang="en-US" dirty="0" smtClean="0"/>
              <a:t> – </a:t>
            </a:r>
            <a:r>
              <a:rPr lang="en-US" i="1" dirty="0" smtClean="0"/>
              <a:t>d</a:t>
            </a:r>
            <a:r>
              <a:rPr lang="en-US" dirty="0" smtClean="0"/>
              <a:t> times.</a:t>
            </a:r>
            <a:endParaRPr lang="en-US" dirty="0"/>
          </a:p>
          <a:p>
            <a:pPr lvl="1"/>
            <a:r>
              <a:rPr lang="en-US" dirty="0" smtClean="0"/>
              <a:t>Now the checksum is </a:t>
            </a:r>
            <a:r>
              <a:rPr lang="en-US" i="1" dirty="0" err="1" smtClean="0"/>
              <a:t>n</a:t>
            </a:r>
            <a:r>
              <a:rPr lang="en-US" dirty="0" err="1" smtClean="0"/>
              <a:t>·</a:t>
            </a:r>
            <a:r>
              <a:rPr lang="en-US" i="1" dirty="0" err="1" smtClean="0"/>
              <a:t>w</a:t>
            </a:r>
            <a:r>
              <a:rPr lang="en-US" dirty="0" smtClean="0"/>
              <a:t>/log(</a:t>
            </a:r>
            <a:r>
              <a:rPr lang="en-US" i="1" dirty="0" smtClean="0"/>
              <a:t>w</a:t>
            </a:r>
            <a:r>
              <a:rPr lang="en-US" dirty="0" smtClean="0"/>
              <a:t>) </a:t>
            </a:r>
            <a:r>
              <a:rPr lang="en-US" dirty="0" smtClean="0"/>
              <a:t>– &lt;Sum of the Digits</a:t>
            </a:r>
            <a:r>
              <a:rPr lang="en-US" dirty="0" smtClean="0"/>
              <a:t>&gt;.</a:t>
            </a:r>
          </a:p>
          <a:p>
            <a:pPr lvl="1"/>
            <a:r>
              <a:rPr lang="en-US" dirty="0" smtClean="0"/>
              <a:t>The </a:t>
            </a:r>
            <a:r>
              <a:rPr lang="en-US" dirty="0" err="1" smtClean="0"/>
              <a:t>Winternitz</a:t>
            </a:r>
            <a:r>
              <a:rPr lang="en-US" dirty="0" smtClean="0"/>
              <a:t> parameter </a:t>
            </a:r>
            <a:r>
              <a:rPr lang="en-US" i="1" dirty="0" smtClean="0"/>
              <a:t>w</a:t>
            </a:r>
            <a:r>
              <a:rPr lang="en-US" dirty="0" smtClean="0"/>
              <a:t> presents a time-space tradeoff.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91611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Many Time Signatures (</a:t>
            </a:r>
            <a:r>
              <a:rPr lang="en-US" dirty="0" err="1" smtClean="0"/>
              <a:t>Merkle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581400" y="1839126"/>
            <a:ext cx="15240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PK</a:t>
            </a:r>
            <a:r>
              <a:rPr lang="en-US" dirty="0" smtClean="0"/>
              <a:t> = </a:t>
            </a:r>
          </a:p>
          <a:p>
            <a:pPr algn="ctr"/>
            <a:r>
              <a:rPr lang="en-US" dirty="0" smtClean="0"/>
              <a:t>H(H</a:t>
            </a:r>
            <a:r>
              <a:rPr lang="en-US" baseline="-25000" dirty="0" smtClean="0"/>
              <a:t>0</a:t>
            </a:r>
            <a:r>
              <a:rPr lang="en-US" dirty="0" smtClean="0"/>
              <a:t>|| H</a:t>
            </a:r>
            <a:r>
              <a:rPr lang="en-US" baseline="-25000" dirty="0" smtClean="0"/>
              <a:t>1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905000" y="2835067"/>
            <a:ext cx="15240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</a:t>
            </a:r>
            <a:r>
              <a:rPr lang="en-US" baseline="-25000" dirty="0" smtClean="0"/>
              <a:t>0</a:t>
            </a:r>
            <a:r>
              <a:rPr lang="en-US" dirty="0" smtClean="0"/>
              <a:t> = </a:t>
            </a:r>
          </a:p>
          <a:p>
            <a:pPr algn="ctr"/>
            <a:r>
              <a:rPr lang="en-US" dirty="0" smtClean="0"/>
              <a:t>H(H</a:t>
            </a:r>
            <a:r>
              <a:rPr lang="en-US" baseline="-25000" dirty="0" smtClean="0"/>
              <a:t>00</a:t>
            </a:r>
            <a:r>
              <a:rPr lang="en-US" dirty="0" smtClean="0"/>
              <a:t>|| H</a:t>
            </a:r>
            <a:r>
              <a:rPr lang="en-US" baseline="-25000" dirty="0" smtClean="0"/>
              <a:t>01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410200" y="2835067"/>
            <a:ext cx="16002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</a:t>
            </a:r>
            <a:r>
              <a:rPr lang="en-US" baseline="-25000" dirty="0" smtClean="0"/>
              <a:t>1</a:t>
            </a:r>
            <a:r>
              <a:rPr lang="en-US" dirty="0" smtClean="0"/>
              <a:t> = </a:t>
            </a:r>
          </a:p>
          <a:p>
            <a:pPr algn="ctr"/>
            <a:r>
              <a:rPr lang="en-US" dirty="0" smtClean="0"/>
              <a:t>H(H</a:t>
            </a:r>
            <a:r>
              <a:rPr lang="en-US" baseline="-25000" dirty="0" smtClean="0"/>
              <a:t>10</a:t>
            </a:r>
            <a:r>
              <a:rPr lang="en-US" dirty="0" smtClean="0"/>
              <a:t>|| H</a:t>
            </a:r>
            <a:r>
              <a:rPr lang="en-US" baseline="-25000" dirty="0" smtClean="0"/>
              <a:t>11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914400" y="3886200"/>
            <a:ext cx="10668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</a:t>
            </a:r>
            <a:r>
              <a:rPr lang="en-US" baseline="-25000" dirty="0" smtClean="0"/>
              <a:t>00</a:t>
            </a:r>
            <a:r>
              <a:rPr lang="en-US" dirty="0" smtClean="0"/>
              <a:t> = H(PK</a:t>
            </a:r>
            <a:r>
              <a:rPr lang="en-US" baseline="-25000" dirty="0" smtClean="0"/>
              <a:t>0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895600" y="3886200"/>
            <a:ext cx="10668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</a:t>
            </a:r>
            <a:r>
              <a:rPr lang="en-US" baseline="-25000" dirty="0" smtClean="0"/>
              <a:t>01</a:t>
            </a:r>
            <a:r>
              <a:rPr lang="en-US" dirty="0" smtClean="0"/>
              <a:t> = H(PK</a:t>
            </a:r>
            <a:r>
              <a:rPr lang="en-US" baseline="-25000" dirty="0" smtClean="0"/>
              <a:t>1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876800" y="3865548"/>
            <a:ext cx="1143000" cy="5524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</a:t>
            </a:r>
            <a:r>
              <a:rPr lang="en-US" baseline="-25000" dirty="0" smtClean="0"/>
              <a:t>10</a:t>
            </a:r>
            <a:r>
              <a:rPr lang="en-US" dirty="0" smtClean="0"/>
              <a:t> = H(PK</a:t>
            </a:r>
            <a:r>
              <a:rPr lang="en-US" baseline="-25000" dirty="0" smtClean="0"/>
              <a:t>2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858000" y="3886200"/>
            <a:ext cx="1066800" cy="5317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</a:t>
            </a:r>
            <a:r>
              <a:rPr lang="en-US" baseline="-25000" dirty="0" smtClean="0"/>
              <a:t>11</a:t>
            </a:r>
            <a:r>
              <a:rPr lang="en-US" dirty="0" smtClean="0"/>
              <a:t> = H(PK</a:t>
            </a:r>
            <a:r>
              <a:rPr lang="en-US" baseline="-25000" dirty="0"/>
              <a:t>3</a:t>
            </a:r>
            <a:r>
              <a:rPr lang="en-US" dirty="0" smtClean="0"/>
              <a:t>)</a:t>
            </a:r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1600200" y="3368467"/>
            <a:ext cx="533400" cy="49708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 flipV="1">
            <a:off x="2895600" y="3368467"/>
            <a:ext cx="533400" cy="49708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5486400" y="3368467"/>
            <a:ext cx="457200" cy="4415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2" idx="0"/>
          </p:cNvCxnSpPr>
          <p:nvPr/>
        </p:nvCxnSpPr>
        <p:spPr>
          <a:xfrm flipH="1" flipV="1">
            <a:off x="6705600" y="3368467"/>
            <a:ext cx="685800" cy="5177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2971800" y="2372526"/>
            <a:ext cx="914400" cy="46254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 flipV="1">
            <a:off x="4724400" y="2372526"/>
            <a:ext cx="1143000" cy="46254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56853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Many Time Signatures (</a:t>
            </a:r>
            <a:r>
              <a:rPr lang="en-US" dirty="0" err="1" smtClean="0"/>
              <a:t>Merkle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Signature: OTS</a:t>
            </a:r>
            <a:r>
              <a:rPr lang="en-US" baseline="-25000" dirty="0" smtClean="0"/>
              <a:t>sk1</a:t>
            </a:r>
            <a:r>
              <a:rPr lang="en-US" dirty="0" smtClean="0"/>
              <a:t>(m) || PK</a:t>
            </a:r>
            <a:r>
              <a:rPr lang="en-US" baseline="-25000" dirty="0" smtClean="0"/>
              <a:t>1</a:t>
            </a:r>
            <a:r>
              <a:rPr lang="en-US" dirty="0" smtClean="0"/>
              <a:t> || H</a:t>
            </a:r>
            <a:r>
              <a:rPr lang="en-US" baseline="-25000" dirty="0" smtClean="0"/>
              <a:t>00</a:t>
            </a:r>
            <a:r>
              <a:rPr lang="en-US" dirty="0" smtClean="0"/>
              <a:t>|| H</a:t>
            </a:r>
            <a:r>
              <a:rPr lang="en-US" baseline="-25000" dirty="0" smtClean="0"/>
              <a:t>1</a:t>
            </a:r>
          </a:p>
        </p:txBody>
      </p:sp>
      <p:sp>
        <p:nvSpPr>
          <p:cNvPr id="4" name="Rectangle 3"/>
          <p:cNvSpPr/>
          <p:nvPr/>
        </p:nvSpPr>
        <p:spPr>
          <a:xfrm>
            <a:off x="3581400" y="1839126"/>
            <a:ext cx="15240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PK</a:t>
            </a:r>
            <a:r>
              <a:rPr lang="en-US" dirty="0" smtClean="0"/>
              <a:t> = </a:t>
            </a:r>
          </a:p>
          <a:p>
            <a:pPr algn="ctr"/>
            <a:r>
              <a:rPr lang="en-US" dirty="0" smtClean="0"/>
              <a:t>H(H</a:t>
            </a:r>
            <a:r>
              <a:rPr lang="en-US" baseline="-25000" dirty="0" smtClean="0"/>
              <a:t>0</a:t>
            </a:r>
            <a:r>
              <a:rPr lang="en-US" dirty="0" smtClean="0"/>
              <a:t>|| H</a:t>
            </a:r>
            <a:r>
              <a:rPr lang="en-US" baseline="-25000" dirty="0" smtClean="0"/>
              <a:t>1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905000" y="2835067"/>
            <a:ext cx="15240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</a:t>
            </a:r>
            <a:r>
              <a:rPr lang="en-US" baseline="-25000" dirty="0" smtClean="0"/>
              <a:t>0</a:t>
            </a:r>
            <a:r>
              <a:rPr lang="en-US" dirty="0" smtClean="0"/>
              <a:t> = </a:t>
            </a:r>
          </a:p>
          <a:p>
            <a:pPr algn="ctr"/>
            <a:r>
              <a:rPr lang="en-US" dirty="0" smtClean="0"/>
              <a:t>H(H</a:t>
            </a:r>
            <a:r>
              <a:rPr lang="en-US" baseline="-25000" dirty="0" smtClean="0"/>
              <a:t>00</a:t>
            </a:r>
            <a:r>
              <a:rPr lang="en-US" dirty="0" smtClean="0"/>
              <a:t>|| H</a:t>
            </a:r>
            <a:r>
              <a:rPr lang="en-US" baseline="-25000" dirty="0" smtClean="0"/>
              <a:t>01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410200" y="2835067"/>
            <a:ext cx="16002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</a:t>
            </a:r>
            <a:r>
              <a:rPr lang="en-US" baseline="-25000" dirty="0" smtClean="0"/>
              <a:t>1</a:t>
            </a:r>
            <a:r>
              <a:rPr lang="en-US" dirty="0" smtClean="0"/>
              <a:t> = </a:t>
            </a:r>
          </a:p>
          <a:p>
            <a:pPr algn="ctr"/>
            <a:r>
              <a:rPr lang="en-US" dirty="0" smtClean="0"/>
              <a:t>H(H</a:t>
            </a:r>
            <a:r>
              <a:rPr lang="en-US" baseline="-25000" dirty="0" smtClean="0"/>
              <a:t>10</a:t>
            </a:r>
            <a:r>
              <a:rPr lang="en-US" dirty="0" smtClean="0"/>
              <a:t>|| H</a:t>
            </a:r>
            <a:r>
              <a:rPr lang="en-US" baseline="-25000" dirty="0" smtClean="0"/>
              <a:t>11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914400" y="3886200"/>
            <a:ext cx="10668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</a:t>
            </a:r>
            <a:r>
              <a:rPr lang="en-US" baseline="-25000" dirty="0" smtClean="0"/>
              <a:t>00</a:t>
            </a:r>
            <a:r>
              <a:rPr lang="en-US" dirty="0" smtClean="0"/>
              <a:t> = H(PK</a:t>
            </a:r>
            <a:r>
              <a:rPr lang="en-US" baseline="-25000" dirty="0" smtClean="0"/>
              <a:t>0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895600" y="3886200"/>
            <a:ext cx="10668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</a:t>
            </a:r>
            <a:r>
              <a:rPr lang="en-US" baseline="-25000" dirty="0" smtClean="0"/>
              <a:t>01</a:t>
            </a:r>
            <a:r>
              <a:rPr lang="en-US" dirty="0" smtClean="0"/>
              <a:t> = H(PK</a:t>
            </a:r>
            <a:r>
              <a:rPr lang="en-US" baseline="-25000" dirty="0" smtClean="0"/>
              <a:t>1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876800" y="3865548"/>
            <a:ext cx="1143000" cy="5524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</a:t>
            </a:r>
            <a:r>
              <a:rPr lang="en-US" baseline="-25000" dirty="0" smtClean="0"/>
              <a:t>10</a:t>
            </a:r>
            <a:r>
              <a:rPr lang="en-US" dirty="0" smtClean="0"/>
              <a:t> = H(PK</a:t>
            </a:r>
            <a:r>
              <a:rPr lang="en-US" baseline="-25000" dirty="0" smtClean="0"/>
              <a:t>2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858000" y="3886200"/>
            <a:ext cx="1066800" cy="5317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</a:t>
            </a:r>
            <a:r>
              <a:rPr lang="en-US" baseline="-25000" dirty="0" smtClean="0"/>
              <a:t>11</a:t>
            </a:r>
            <a:r>
              <a:rPr lang="en-US" dirty="0" smtClean="0"/>
              <a:t> = H(PK</a:t>
            </a:r>
            <a:r>
              <a:rPr lang="en-US" baseline="-25000" dirty="0"/>
              <a:t>3</a:t>
            </a:r>
            <a:r>
              <a:rPr lang="en-US" dirty="0" smtClean="0"/>
              <a:t>)</a:t>
            </a:r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1600200" y="3368467"/>
            <a:ext cx="533400" cy="49708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 flipV="1">
            <a:off x="2895600" y="3368467"/>
            <a:ext cx="533400" cy="49708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5486400" y="3368467"/>
            <a:ext cx="457200" cy="4415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2" idx="0"/>
          </p:cNvCxnSpPr>
          <p:nvPr/>
        </p:nvCxnSpPr>
        <p:spPr>
          <a:xfrm flipH="1" flipV="1">
            <a:off x="6705600" y="3368467"/>
            <a:ext cx="685800" cy="5177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2971800" y="2372526"/>
            <a:ext cx="914400" cy="46254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 flipV="1">
            <a:off x="4724400" y="2372526"/>
            <a:ext cx="1143000" cy="46254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3429000" y="4419600"/>
            <a:ext cx="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647700" y="3771900"/>
            <a:ext cx="1600200" cy="762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181600" y="2667000"/>
            <a:ext cx="2000250" cy="838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5320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Key Generation Times and “Certificate Chains”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With standard </a:t>
            </a:r>
            <a:r>
              <a:rPr lang="en-US" dirty="0" err="1" smtClean="0"/>
              <a:t>Merkle</a:t>
            </a:r>
            <a:r>
              <a:rPr lang="en-US" dirty="0" smtClean="0"/>
              <a:t> signature, you have to precompute the whole tree before you can sign anything!</a:t>
            </a:r>
          </a:p>
          <a:p>
            <a:pPr lvl="1"/>
            <a:r>
              <a:rPr lang="en-US" dirty="0" smtClean="0"/>
              <a:t>Allowing more signatures under one key has:</a:t>
            </a:r>
          </a:p>
          <a:p>
            <a:pPr lvl="2"/>
            <a:r>
              <a:rPr lang="en-US" dirty="0" smtClean="0"/>
              <a:t>Log overhead in signature length/signing time</a:t>
            </a:r>
          </a:p>
          <a:p>
            <a:pPr lvl="2"/>
            <a:r>
              <a:rPr lang="en-US" dirty="0" smtClean="0"/>
              <a:t>Linear overhead in key generation time.</a:t>
            </a:r>
          </a:p>
          <a:p>
            <a:endParaRPr lang="en-US" dirty="0"/>
          </a:p>
          <a:p>
            <a:r>
              <a:rPr lang="en-US" dirty="0" smtClean="0"/>
              <a:t>Solution, use the </a:t>
            </a:r>
            <a:r>
              <a:rPr lang="en-US" dirty="0" err="1" smtClean="0"/>
              <a:t>Merkle</a:t>
            </a:r>
            <a:r>
              <a:rPr lang="en-US" dirty="0" smtClean="0"/>
              <a:t> tree to sign the root of another </a:t>
            </a:r>
            <a:r>
              <a:rPr lang="en-US" dirty="0" err="1" smtClean="0"/>
              <a:t>Merkle</a:t>
            </a:r>
            <a:r>
              <a:rPr lang="en-US" dirty="0" smtClean="0"/>
              <a:t> tree.</a:t>
            </a:r>
          </a:p>
          <a:p>
            <a:pPr lvl="1"/>
            <a:r>
              <a:rPr lang="en-US" dirty="0" smtClean="0"/>
              <a:t>Taken to the extreme, this can enable stateless signatures. (More later)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78699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XMSS and McGrew’s draft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Both are IRTF drafts </a:t>
            </a:r>
          </a:p>
          <a:p>
            <a:pPr lvl="1"/>
            <a:r>
              <a:rPr lang="en-US" dirty="0" smtClean="0"/>
              <a:t>XMSS is a work item and McGrew’s draft is a personal draft (I think.)</a:t>
            </a:r>
          </a:p>
          <a:p>
            <a:r>
              <a:rPr lang="en-US" dirty="0" smtClean="0"/>
              <a:t>XMSS has a standard model proof (second-preimage resistance.)</a:t>
            </a:r>
          </a:p>
          <a:p>
            <a:pPr lvl="1"/>
            <a:r>
              <a:rPr lang="en-US" dirty="0" smtClean="0"/>
              <a:t> McGrew’s draft (Leighton-</a:t>
            </a:r>
            <a:r>
              <a:rPr lang="en-US" dirty="0" err="1" smtClean="0"/>
              <a:t>Micali</a:t>
            </a:r>
            <a:r>
              <a:rPr lang="en-US" dirty="0" smtClean="0"/>
              <a:t> signatures) has a random oracle proof.</a:t>
            </a:r>
          </a:p>
          <a:p>
            <a:r>
              <a:rPr lang="en-US" dirty="0" smtClean="0"/>
              <a:t>Leighton-</a:t>
            </a:r>
            <a:r>
              <a:rPr lang="en-US" dirty="0" err="1" smtClean="0"/>
              <a:t>Micali</a:t>
            </a:r>
            <a:r>
              <a:rPr lang="en-US" dirty="0" smtClean="0"/>
              <a:t> is old enough that it can’t still be in patent, although I think XMSS is not patented.</a:t>
            </a:r>
          </a:p>
          <a:p>
            <a:endParaRPr lang="en-US" dirty="0"/>
          </a:p>
          <a:p>
            <a:r>
              <a:rPr lang="en-US" b="1" dirty="0" smtClean="0"/>
              <a:t>Importantly, both drafts are </a:t>
            </a:r>
            <a:r>
              <a:rPr lang="en-US" b="1" i="1" dirty="0" err="1" smtClean="0"/>
              <a:t>stateful</a:t>
            </a:r>
            <a:r>
              <a:rPr lang="en-US" b="1" i="1" dirty="0" smtClean="0"/>
              <a:t>.</a:t>
            </a:r>
            <a:endParaRPr lang="en-US" dirty="0" smtClean="0"/>
          </a:p>
          <a:p>
            <a:pPr lvl="1"/>
            <a:r>
              <a:rPr lang="en-US" dirty="0" smtClean="0"/>
              <a:t>This might be ok for things like code signing, where strong version control is assumed, but will make trouble for</a:t>
            </a:r>
          </a:p>
          <a:p>
            <a:pPr lvl="2"/>
            <a:r>
              <a:rPr lang="en-US" dirty="0" smtClean="0"/>
              <a:t>Software processes where memory failure due to unexpected reboot is a real possibility.</a:t>
            </a:r>
          </a:p>
          <a:p>
            <a:pPr lvl="2"/>
            <a:r>
              <a:rPr lang="en-US" dirty="0" smtClean="0"/>
              <a:t>Online signing services that are duplicated on several systems.</a:t>
            </a:r>
          </a:p>
          <a:p>
            <a:pPr lvl="2"/>
            <a:r>
              <a:rPr lang="en-US" dirty="0" smtClean="0"/>
              <a:t>Etc.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97756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SPHINCS</a:t>
            </a:r>
            <a:br>
              <a:rPr lang="en-US" dirty="0" smtClean="0"/>
            </a:br>
            <a:r>
              <a:rPr lang="en-US" dirty="0" smtClean="0"/>
              <a:t>(stateless hash-based signatures)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Signature is structured like a cert-chain with</a:t>
            </a:r>
          </a:p>
          <a:p>
            <a:pPr lvl="1"/>
            <a:r>
              <a:rPr lang="en-US" dirty="0" smtClean="0"/>
              <a:t>many layers (12)</a:t>
            </a:r>
          </a:p>
          <a:p>
            <a:pPr lvl="1"/>
            <a:r>
              <a:rPr lang="en-US" dirty="0" smtClean="0"/>
              <a:t>of small </a:t>
            </a:r>
            <a:r>
              <a:rPr lang="en-US" dirty="0" err="1" smtClean="0"/>
              <a:t>Merkle</a:t>
            </a:r>
            <a:r>
              <a:rPr lang="en-US" dirty="0" smtClean="0"/>
              <a:t> Trees (32 nodes)</a:t>
            </a:r>
          </a:p>
          <a:p>
            <a:r>
              <a:rPr lang="en-US" dirty="0" smtClean="0"/>
              <a:t>Sample tree index randomly</a:t>
            </a:r>
          </a:p>
          <a:p>
            <a:r>
              <a:rPr lang="en-US" dirty="0" smtClean="0"/>
              <a:t>Use Few-Time Signature (HORST) rather than One-Time Signature to sign messages.</a:t>
            </a:r>
          </a:p>
          <a:p>
            <a:pPr lvl="1"/>
            <a:r>
              <a:rPr lang="en-US" dirty="0" smtClean="0"/>
              <a:t>(OTS is fine for signing </a:t>
            </a:r>
            <a:r>
              <a:rPr lang="en-US" dirty="0" err="1" smtClean="0"/>
              <a:t>Merkle</a:t>
            </a:r>
            <a:r>
              <a:rPr lang="en-US" dirty="0" smtClean="0"/>
              <a:t> Tree roots.) </a:t>
            </a:r>
          </a:p>
          <a:p>
            <a:endParaRPr lang="en-US" dirty="0"/>
          </a:p>
          <a:p>
            <a:r>
              <a:rPr lang="en-US" dirty="0" smtClean="0"/>
              <a:t>Signature size: 328,000 bits</a:t>
            </a:r>
          </a:p>
          <a:p>
            <a:pPr lvl="1"/>
            <a:r>
              <a:rPr lang="en-US" dirty="0" smtClean="0"/>
              <a:t>This compares to a typical size of 15,000 bits per layer for </a:t>
            </a:r>
            <a:r>
              <a:rPr lang="en-US" dirty="0" err="1" smtClean="0"/>
              <a:t>stateful</a:t>
            </a:r>
            <a:r>
              <a:rPr lang="en-US" dirty="0" smtClean="0"/>
              <a:t> schemes.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3468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C87FEDF3E7A8F4A97A830D99D3B29C6" ma:contentTypeVersion="12" ma:contentTypeDescription="Create a new document." ma:contentTypeScope="" ma:versionID="9f5aacd843d812e22d386f32e7c7e64f">
  <xsd:schema xmlns:xsd="http://www.w3.org/2001/XMLSchema" xmlns:xs="http://www.w3.org/2001/XMLSchema" xmlns:p="http://schemas.microsoft.com/office/2006/metadata/properties" xmlns:ns2="ae68404e-1c87-4717-902c-d537b5f6e9ca" xmlns:ns3="bea53ec1-1315-4566-a6b5-3d273db44762" targetNamespace="http://schemas.microsoft.com/office/2006/metadata/properties" ma:root="true" ma:fieldsID="e474de1bb80a25509b77765fdfc6e9f6" ns2:_="" ns3:_="">
    <xsd:import namespace="ae68404e-1c87-4717-902c-d537b5f6e9ca"/>
    <xsd:import namespace="bea53ec1-1315-4566-a6b5-3d273db4476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e68404e-1c87-4717-902c-d537b5f6e9c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2e6a98a9-4721-402f-9b0e-578e6c49775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ea53ec1-1315-4566-a6b5-3d273db44762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f236dbd5-a568-4060-80e3-7b07cda60566}" ma:internalName="TaxCatchAll" ma:showField="CatchAllData" ma:web="bea53ec1-1315-4566-a6b5-3d273db4476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ea53ec1-1315-4566-a6b5-3d273db44762" xsi:nil="true"/>
    <lcf76f155ced4ddcb4097134ff3c332f xmlns="ae68404e-1c87-4717-902c-d537b5f6e9ca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1501DDE9-4815-46D9-9340-2649017354C2}"/>
</file>

<file path=customXml/itemProps2.xml><?xml version="1.0" encoding="utf-8"?>
<ds:datastoreItem xmlns:ds="http://schemas.openxmlformats.org/officeDocument/2006/customXml" ds:itemID="{B68095E5-402B-44EA-BB82-8A804E0E1DA8}"/>
</file>

<file path=customXml/itemProps3.xml><?xml version="1.0" encoding="utf-8"?>
<ds:datastoreItem xmlns:ds="http://schemas.openxmlformats.org/officeDocument/2006/customXml" ds:itemID="{7CFC3FCF-CD12-41D0-9A30-BCA90A6A042D}"/>
</file>

<file path=docProps/app.xml><?xml version="1.0" encoding="utf-8"?>
<Properties xmlns="http://schemas.openxmlformats.org/officeDocument/2006/extended-properties" xmlns:vt="http://schemas.openxmlformats.org/officeDocument/2006/docPropsVTypes">
  <TotalTime>1508</TotalTime>
  <Words>609</Words>
  <Application>Microsoft Office PowerPoint</Application>
  <PresentationFormat>On-screen Show (4:3)</PresentationFormat>
  <Paragraphs>91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Hash-Based Signatures</vt:lpstr>
      <vt:lpstr>Basic One-Time-Signature</vt:lpstr>
      <vt:lpstr>Improvements (Winternitz)</vt:lpstr>
      <vt:lpstr>Many Time Signatures (Merkle)</vt:lpstr>
      <vt:lpstr>Many Time Signatures (Merkle)</vt:lpstr>
      <vt:lpstr>Key Generation Times and “Certificate Chains”</vt:lpstr>
      <vt:lpstr>XMSS and McGrew’s draft</vt:lpstr>
      <vt:lpstr>SPHINCS (stateless hash-based signatures)</vt:lpstr>
    </vt:vector>
  </TitlesOfParts>
  <Company>NIST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Hash-Based Signatures</dc:title>
  <dc:creator>Perlner, Ray</dc:creator>
  <cp:lastModifiedBy>Perlner, Ray</cp:lastModifiedBy>
  <cp:revision>12</cp:revision>
  <dcterms:created xsi:type="dcterms:W3CDTF">2016-01-28T14:54:42Z</dcterms:created>
  <dcterms:modified xsi:type="dcterms:W3CDTF">2016-01-29T16:03:20Z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0x010100DC87FEDF3E7A8F4A97A830D99D3B29C6</vt:lpwstr>
  </property>
</Properties>
</file>